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80" r:id="rId10"/>
    <p:sldId id="275" r:id="rId11"/>
    <p:sldId id="271" r:id="rId12"/>
    <p:sldId id="277" r:id="rId13"/>
    <p:sldId id="278" r:id="rId14"/>
    <p:sldId id="273" r:id="rId15"/>
    <p:sldId id="279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06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99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62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69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2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54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86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71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04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21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421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41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728191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Формирование цифровой дидактики учителя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Мазурина Н.М., учитель математики МАОУ «Лицей № 82 г. Челябинска»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30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Материалы для обучающихся (СГО)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Технологическая карта занятия.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Приглашение на урок.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Презентации.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Справочные материалы.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Теоретический материал.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т. 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90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 к дистанционному уроку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1. </a:t>
            </a:r>
            <a:r>
              <a:rPr lang="ru-RU" b="1" dirty="0" smtClean="0">
                <a:latin typeface="Times New Roman"/>
                <a:ea typeface="Times New Roman"/>
              </a:rPr>
              <a:t>Внешний </a:t>
            </a:r>
            <a:r>
              <a:rPr lang="ru-RU" b="1" dirty="0">
                <a:latin typeface="Times New Roman"/>
                <a:ea typeface="Times New Roman"/>
              </a:rPr>
              <a:t>порядок урока.</a:t>
            </a: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2. </a:t>
            </a:r>
            <a:r>
              <a:rPr lang="ru-RU" b="1" dirty="0" smtClean="0">
                <a:latin typeface="Times New Roman"/>
                <a:ea typeface="Times New Roman"/>
              </a:rPr>
              <a:t>Внутренний </a:t>
            </a:r>
            <a:r>
              <a:rPr lang="ru-RU" b="1" dirty="0">
                <a:latin typeface="Times New Roman"/>
                <a:ea typeface="Times New Roman"/>
              </a:rPr>
              <a:t>порядок урока (структура).</a:t>
            </a: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3. </a:t>
            </a:r>
            <a:r>
              <a:rPr lang="ru-RU" b="1" dirty="0" smtClean="0">
                <a:latin typeface="Times New Roman"/>
                <a:ea typeface="Times New Roman"/>
              </a:rPr>
              <a:t>Проблемный </a:t>
            </a:r>
            <a:r>
              <a:rPr lang="ru-RU" b="1" dirty="0">
                <a:latin typeface="Times New Roman"/>
                <a:ea typeface="Times New Roman"/>
              </a:rPr>
              <a:t>подход к обучению</a:t>
            </a:r>
            <a:r>
              <a:rPr lang="ru-RU" b="1" dirty="0" smtClean="0">
                <a:latin typeface="Times New Roman"/>
                <a:ea typeface="Times New Roman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4</a:t>
            </a:r>
            <a:r>
              <a:rPr lang="ru-RU" b="1" dirty="0" smtClean="0">
                <a:latin typeface="Times New Roman"/>
                <a:ea typeface="Times New Roman"/>
              </a:rPr>
              <a:t>. Соблюдение </a:t>
            </a:r>
            <a:r>
              <a:rPr lang="ru-RU" b="1" dirty="0">
                <a:latin typeface="Times New Roman"/>
                <a:ea typeface="Times New Roman"/>
              </a:rPr>
              <a:t>дидактических принципов.</a:t>
            </a: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5. </a:t>
            </a:r>
            <a:r>
              <a:rPr lang="ru-RU" b="1" dirty="0" smtClean="0">
                <a:latin typeface="Times New Roman"/>
                <a:ea typeface="Times New Roman"/>
              </a:rPr>
              <a:t>Поддержание </a:t>
            </a:r>
            <a:r>
              <a:rPr lang="ru-RU" b="1" dirty="0">
                <a:latin typeface="Times New Roman"/>
                <a:ea typeface="Times New Roman"/>
              </a:rPr>
              <a:t>активности учеников.</a:t>
            </a: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6. </a:t>
            </a:r>
            <a:r>
              <a:rPr lang="ru-RU" b="1" dirty="0" smtClean="0">
                <a:latin typeface="Times New Roman"/>
                <a:ea typeface="Times New Roman"/>
              </a:rPr>
              <a:t>Характер </a:t>
            </a:r>
            <a:r>
              <a:rPr lang="ru-RU" b="1" dirty="0">
                <a:latin typeface="Times New Roman"/>
                <a:ea typeface="Times New Roman"/>
              </a:rPr>
              <a:t>урока.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776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150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Структура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дистанционного урока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/>
                <a:ea typeface="Times New Roman"/>
              </a:rPr>
              <a:t>Мотивация</a:t>
            </a:r>
            <a:r>
              <a:rPr lang="ru-RU" b="1" dirty="0">
                <a:latin typeface="Times New Roman"/>
                <a:ea typeface="Times New Roman"/>
              </a:rPr>
              <a:t>.</a:t>
            </a: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b="1" dirty="0" smtClean="0">
                <a:latin typeface="Times New Roman"/>
                <a:ea typeface="Times New Roman"/>
              </a:rPr>
              <a:t>Инструкция.</a:t>
            </a:r>
          </a:p>
          <a:p>
            <a:r>
              <a:rPr lang="ru-RU" b="1" dirty="0" smtClean="0">
                <a:latin typeface="Times New Roman"/>
                <a:ea typeface="Times New Roman"/>
              </a:rPr>
              <a:t>Информация</a:t>
            </a:r>
            <a:r>
              <a:rPr lang="ru-RU" b="1" dirty="0">
                <a:latin typeface="Times New Roman"/>
                <a:ea typeface="Times New Roman"/>
              </a:rPr>
              <a:t>.</a:t>
            </a: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b="1" dirty="0" smtClean="0">
                <a:latin typeface="Times New Roman"/>
                <a:ea typeface="Times New Roman"/>
              </a:rPr>
              <a:t>Контроль.</a:t>
            </a:r>
          </a:p>
          <a:p>
            <a:r>
              <a:rPr lang="ru-RU" b="1" dirty="0" smtClean="0">
                <a:latin typeface="Times New Roman"/>
                <a:ea typeface="Times New Roman"/>
              </a:rPr>
              <a:t>Коммуникация </a:t>
            </a:r>
            <a:r>
              <a:rPr lang="ru-RU" b="1" dirty="0">
                <a:latin typeface="Times New Roman"/>
                <a:ea typeface="Times New Roman"/>
              </a:rPr>
              <a:t>и </a:t>
            </a:r>
            <a:r>
              <a:rPr lang="ru-RU" b="1" dirty="0" smtClean="0">
                <a:latin typeface="Times New Roman"/>
                <a:ea typeface="Times New Roman"/>
              </a:rPr>
              <a:t>консультация.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98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Проводим онлайн-уроки эффективно: 4 правила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1. </a:t>
            </a:r>
            <a:r>
              <a:rPr lang="ru-RU" b="1" dirty="0" smtClean="0">
                <a:latin typeface="Times New Roman"/>
                <a:ea typeface="Times New Roman"/>
              </a:rPr>
              <a:t>Визуальный контакт.</a:t>
            </a: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2. </a:t>
            </a:r>
            <a:r>
              <a:rPr lang="ru-RU" b="1" dirty="0" smtClean="0">
                <a:latin typeface="Times New Roman"/>
                <a:ea typeface="Times New Roman"/>
              </a:rPr>
              <a:t>Помните о регламенте.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3. </a:t>
            </a:r>
            <a:r>
              <a:rPr lang="ru-RU" b="1" dirty="0" smtClean="0">
                <a:latin typeface="Times New Roman"/>
                <a:ea typeface="Times New Roman"/>
              </a:rPr>
              <a:t>Полезные паузы.</a:t>
            </a: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4. </a:t>
            </a:r>
            <a:r>
              <a:rPr lang="ru-RU" b="1" dirty="0" smtClean="0">
                <a:latin typeface="Times New Roman"/>
                <a:ea typeface="Times New Roman"/>
              </a:rPr>
              <a:t>Предусмотрите технические трудности.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162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Сложности, с которыми  </a:t>
            </a:r>
            <a:br>
              <a:rPr lang="ru-RU" sz="4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можно столкнуться</a:t>
            </a:r>
            <a:r>
              <a:rPr lang="ru-RU" sz="48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48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4900" dirty="0" smtClean="0">
                <a:ea typeface="Calibri"/>
                <a:cs typeface="Times New Roman"/>
              </a:rPr>
              <a:t/>
            </a:r>
            <a:br>
              <a:rPr lang="ru-RU" sz="4900" dirty="0" smtClean="0">
                <a:ea typeface="Calibri"/>
                <a:cs typeface="Times New Roman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500"/>
              </a:spcAft>
            </a:pPr>
            <a:r>
              <a:rPr lang="ru-RU" b="1" dirty="0" smtClean="0">
                <a:latin typeface="Times New Roman"/>
                <a:ea typeface="Calibri"/>
              </a:rPr>
              <a:t>Проблема 1.</a:t>
            </a:r>
          </a:p>
          <a:p>
            <a:pPr algn="just">
              <a:lnSpc>
                <a:spcPct val="115000"/>
              </a:lnSpc>
              <a:spcAft>
                <a:spcPts val="1500"/>
              </a:spcAft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Проблема 2.</a:t>
            </a:r>
          </a:p>
          <a:p>
            <a:pPr algn="just">
              <a:lnSpc>
                <a:spcPct val="115000"/>
              </a:lnSpc>
              <a:spcAft>
                <a:spcPts val="1500"/>
              </a:spcAft>
            </a:pPr>
            <a:r>
              <a:rPr lang="ru-RU" b="1" smtClean="0">
                <a:latin typeface="Times New Roman"/>
                <a:ea typeface="Calibri"/>
                <a:cs typeface="Times New Roman"/>
              </a:rPr>
              <a:t>Проблема 3.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19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2494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500"/>
              </a:spcAft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Чего стоит избегать?</a:t>
            </a:r>
            <a:r>
              <a:rPr lang="ru-RU" sz="3600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ru-RU" sz="3600" dirty="0">
                <a:solidFill>
                  <a:srgbClr val="FF0000"/>
                </a:solidFill>
                <a:ea typeface="Calibri"/>
                <a:cs typeface="Times New Roman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1. </a:t>
            </a:r>
            <a:r>
              <a:rPr lang="ru-RU" b="1" dirty="0" smtClean="0">
                <a:latin typeface="Times New Roman"/>
                <a:ea typeface="Times New Roman"/>
              </a:rPr>
              <a:t>Давать много заданий ученикам в электронный журнал.</a:t>
            </a: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2. </a:t>
            </a:r>
            <a:r>
              <a:rPr lang="ru-RU" b="1" dirty="0" smtClean="0">
                <a:latin typeface="Times New Roman"/>
                <a:ea typeface="Times New Roman"/>
              </a:rPr>
              <a:t>Постоянно контролировать учеников.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3. </a:t>
            </a:r>
            <a:r>
              <a:rPr lang="ru-RU" b="1" dirty="0" smtClean="0">
                <a:latin typeface="Times New Roman"/>
                <a:ea typeface="Times New Roman"/>
              </a:rPr>
              <a:t>Контролировать не итог, а процесс обучения.</a:t>
            </a:r>
            <a:r>
              <a:rPr lang="ru-RU" dirty="0">
                <a:latin typeface="Times New Roman"/>
                <a:ea typeface="Times New Roman"/>
              </a:rPr>
              <a:t> </a:t>
            </a:r>
            <a:endParaRPr lang="ru-RU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4. </a:t>
            </a:r>
            <a:r>
              <a:rPr lang="ru-RU" b="1" dirty="0" smtClean="0">
                <a:latin typeface="Times New Roman"/>
                <a:ea typeface="Times New Roman"/>
              </a:rPr>
              <a:t>Просить всех учеников присылать домашнее задание.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05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 лишь до тех пор способен на самом деле воспитывать и образовывать, пока сам работает над своим собственным воспитанием и образованием.</a:t>
            </a:r>
          </a:p>
          <a:p>
            <a:pPr marL="0" indent="0">
              <a:buNone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Адольф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Дистервег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62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  <a:cs typeface="+mn-cs"/>
              </a:rPr>
              <a:t>Цифровая дидактика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	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Цифровая дидактика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— это отрасль педагогики, нацеленная на организацию образовательного процесса в условиях </a:t>
            </a:r>
            <a:r>
              <a:rPr lang="ru-RU" b="1" dirty="0" err="1">
                <a:latin typeface="Times New Roman"/>
                <a:ea typeface="Times New Roman"/>
              </a:rPr>
              <a:t>цифровизации</a:t>
            </a:r>
            <a:r>
              <a:rPr lang="ru-RU" b="1" dirty="0">
                <a:latin typeface="Times New Roman"/>
                <a:ea typeface="Times New Roman"/>
              </a:rPr>
              <a:t> общества. </a:t>
            </a:r>
            <a:endParaRPr lang="ru-RU" b="1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	Цифровая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дидактика является основой для построения современных методик и стратегий обучения.</a:t>
            </a:r>
            <a:endParaRPr lang="ru-RU" sz="2400" b="1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8506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507288" cy="936104"/>
          </a:xfrm>
        </p:spPr>
        <p:txBody>
          <a:bodyPr>
            <a:normAutofit fontScale="90000"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Дидактические принципы цифрового образовательного </a:t>
            </a:r>
            <a:r>
              <a:rPr lang="ru-RU" sz="4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процесса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</a:rPr>
              <a:t>принцип доминирования;</a:t>
            </a:r>
            <a:endParaRPr lang="ru-RU" b="1" dirty="0"/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принцип персонализации;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принцип целесообразности;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принцип гибкости и адаптивности;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принцип успешности;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принцип обучения в сотрудничестве и взаимодействии;</a:t>
            </a:r>
            <a:endParaRPr lang="ru-RU" sz="2400" b="1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16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507288" cy="936104"/>
          </a:xfrm>
        </p:spPr>
        <p:txBody>
          <a:bodyPr>
            <a:normAutofit fontScale="90000"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Дидактические принципы цифрового образовательного </a:t>
            </a:r>
            <a:r>
              <a:rPr lang="ru-RU" sz="40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процесса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принцип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практикоориентированности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;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принцип нарастания сложности;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принцип насыщенности образовательной среды;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принцип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полимодальности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мультимедийности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);</a:t>
            </a:r>
            <a:endParaRPr lang="ru-RU" sz="2400" b="1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принцип включенного оценивания.</a:t>
            </a:r>
            <a:endParaRPr lang="ru-RU" sz="2400" b="1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92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разработки дистанционного урока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1500"/>
              </a:spcAft>
              <a:buNone/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1.</a:t>
            </a:r>
            <a:r>
              <a:rPr lang="ru-RU" b="1" dirty="0">
                <a:latin typeface="Times New Roman"/>
                <a:ea typeface="Times New Roman"/>
              </a:rPr>
              <a:t> </a:t>
            </a:r>
            <a:r>
              <a:rPr lang="ru-RU" b="1" dirty="0" smtClean="0">
                <a:latin typeface="Times New Roman"/>
                <a:ea typeface="Times New Roman"/>
              </a:rPr>
              <a:t>   Определите </a:t>
            </a:r>
            <a:r>
              <a:rPr lang="ru-RU" b="1" dirty="0">
                <a:latin typeface="Times New Roman"/>
                <a:ea typeface="Times New Roman"/>
              </a:rPr>
              <a:t>тему дистанционного урока.</a:t>
            </a:r>
            <a:endParaRPr lang="ru-RU" b="1" dirty="0"/>
          </a:p>
          <a:p>
            <a:pPr marL="0" indent="0" algn="just">
              <a:spcAft>
                <a:spcPts val="1500"/>
              </a:spcAft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2.</a:t>
            </a:r>
            <a:r>
              <a:rPr lang="ru-RU" b="1" dirty="0" smtClean="0">
                <a:latin typeface="Times New Roman"/>
                <a:ea typeface="Times New Roman"/>
              </a:rPr>
              <a:t> Определите </a:t>
            </a:r>
            <a:r>
              <a:rPr lang="ru-RU" b="1" dirty="0">
                <a:latin typeface="Times New Roman"/>
                <a:ea typeface="Times New Roman"/>
              </a:rPr>
              <a:t>тип урока (анонсирующий, вводный, повторение предыдущих тем и др.)</a:t>
            </a:r>
            <a:endParaRPr lang="ru-RU" b="1" dirty="0"/>
          </a:p>
          <a:p>
            <a:pPr marL="0" indent="0" algn="just">
              <a:spcAft>
                <a:spcPts val="1500"/>
              </a:spcAft>
              <a:buNone/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3.</a:t>
            </a:r>
            <a:r>
              <a:rPr lang="ru-RU" b="1" dirty="0">
                <a:latin typeface="Times New Roman"/>
                <a:ea typeface="Times New Roman"/>
              </a:rPr>
              <a:t> Поставьте цели занятия относительно ученика, учителя, их совместной деятельности.</a:t>
            </a:r>
            <a:endParaRPr lang="ru-RU" b="1" dirty="0"/>
          </a:p>
          <a:p>
            <a:pPr marL="0" indent="0" algn="just">
              <a:spcAft>
                <a:spcPts val="1500"/>
              </a:spcAft>
              <a:buNone/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4.</a:t>
            </a:r>
            <a:r>
              <a:rPr lang="ru-RU" b="1" dirty="0">
                <a:latin typeface="Times New Roman"/>
                <a:ea typeface="Times New Roman"/>
              </a:rPr>
              <a:t> Выберите самую оптимальную форму дистанционного урока, исходя из технических и технологических особенностей.</a:t>
            </a:r>
            <a:endParaRPr lang="ru-RU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1814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разработки дистанционного урока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Aft>
                <a:spcPts val="1500"/>
              </a:spcAft>
              <a:buNone/>
            </a:pPr>
            <a:r>
              <a:rPr lang="ru-RU" sz="3000" b="1" dirty="0">
                <a:solidFill>
                  <a:srgbClr val="FF0000"/>
                </a:solidFill>
                <a:latin typeface="Times New Roman"/>
                <a:ea typeface="Times New Roman"/>
              </a:rPr>
              <a:t>5.</a:t>
            </a:r>
            <a:r>
              <a:rPr lang="ru-RU" sz="3000" b="1" dirty="0">
                <a:latin typeface="Times New Roman"/>
                <a:ea typeface="Times New Roman"/>
              </a:rPr>
              <a:t> </a:t>
            </a:r>
            <a:r>
              <a:rPr lang="ru-RU" sz="3000" b="1" dirty="0" smtClean="0">
                <a:latin typeface="Times New Roman"/>
                <a:ea typeface="Times New Roman"/>
              </a:rPr>
              <a:t> Решите</a:t>
            </a:r>
            <a:r>
              <a:rPr lang="ru-RU" sz="3000" b="1" dirty="0">
                <a:latin typeface="Times New Roman"/>
                <a:ea typeface="Times New Roman"/>
              </a:rPr>
              <a:t>, каким способом информация будет представлена перед учениками (презентация, таблицы, диаграммы, графика, текст и т. д.). Структурируйте материал.</a:t>
            </a:r>
            <a:endParaRPr lang="ru-RU" sz="3000" b="1" dirty="0"/>
          </a:p>
          <a:p>
            <a:pPr marL="0" indent="0" algn="just">
              <a:spcAft>
                <a:spcPts val="1500"/>
              </a:spcAft>
              <a:buNone/>
            </a:pPr>
            <a:r>
              <a:rPr lang="ru-RU" sz="3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6. </a:t>
            </a:r>
            <a:r>
              <a:rPr lang="ru-RU" sz="3000" b="1" dirty="0" smtClean="0">
                <a:latin typeface="Times New Roman"/>
                <a:ea typeface="Times New Roman"/>
              </a:rPr>
              <a:t>Выпишите </a:t>
            </a:r>
            <a:r>
              <a:rPr lang="ru-RU" sz="3000" b="1" dirty="0">
                <a:latin typeface="Times New Roman"/>
                <a:ea typeface="Times New Roman"/>
              </a:rPr>
              <a:t>основные тезисы по теме дистанционного урока.</a:t>
            </a:r>
            <a:endParaRPr lang="ru-RU" sz="3000" b="1" dirty="0"/>
          </a:p>
          <a:p>
            <a:pPr marL="0" indent="0" algn="just">
              <a:spcAft>
                <a:spcPts val="1500"/>
              </a:spcAft>
              <a:buNone/>
            </a:pPr>
            <a:r>
              <a:rPr lang="ru-RU" sz="3000" b="1" dirty="0">
                <a:solidFill>
                  <a:srgbClr val="FF0000"/>
                </a:solidFill>
                <a:latin typeface="Times New Roman"/>
                <a:ea typeface="Times New Roman"/>
              </a:rPr>
              <a:t>7.</a:t>
            </a:r>
            <a:r>
              <a:rPr lang="ru-RU" sz="3000" b="1" dirty="0">
                <a:latin typeface="Times New Roman"/>
                <a:ea typeface="Times New Roman"/>
              </a:rPr>
              <a:t> </a:t>
            </a:r>
            <a:r>
              <a:rPr lang="ru-RU" sz="3000" b="1" dirty="0" smtClean="0">
                <a:latin typeface="Times New Roman"/>
                <a:ea typeface="Times New Roman"/>
              </a:rPr>
              <a:t>Подготовьте </a:t>
            </a:r>
            <a:r>
              <a:rPr lang="ru-RU" sz="3000" b="1" dirty="0">
                <a:latin typeface="Times New Roman"/>
                <a:ea typeface="Times New Roman"/>
              </a:rPr>
              <a:t>необходимые материалы, которые понадобятся ученикам: ссылки на сайты, пособия, электронные книги и др.</a:t>
            </a:r>
            <a:endParaRPr lang="ru-RU" sz="3000" b="1" dirty="0"/>
          </a:p>
          <a:p>
            <a:pPr marL="0" indent="0" algn="just">
              <a:spcAft>
                <a:spcPts val="1500"/>
              </a:spcAft>
              <a:buNone/>
            </a:pPr>
            <a:r>
              <a:rPr lang="ru-RU" sz="3000" dirty="0" smtClean="0">
                <a:latin typeface="Times New Roman"/>
                <a:ea typeface="Times New Roman"/>
              </a:rPr>
              <a:t>.</a:t>
            </a:r>
            <a:endParaRPr lang="ru-RU" sz="3000" dirty="0"/>
          </a:p>
          <a:p>
            <a:pPr marL="0" indent="0" algn="just">
              <a:spcAft>
                <a:spcPts val="1500"/>
              </a:spcAft>
              <a:buNone/>
            </a:pPr>
            <a:endParaRPr lang="ru-RU" sz="3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250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разработки дистанционного урока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Autofit/>
          </a:bodyPr>
          <a:lstStyle/>
          <a:p>
            <a:pPr marL="0" indent="0" algn="just">
              <a:spcAft>
                <a:spcPts val="1500"/>
              </a:spcAft>
              <a:buNone/>
            </a:pPr>
            <a:r>
              <a:rPr lang="ru-RU" sz="3000" b="1" dirty="0">
                <a:solidFill>
                  <a:srgbClr val="FF0000"/>
                </a:solidFill>
                <a:latin typeface="Times New Roman"/>
                <a:ea typeface="Times New Roman"/>
              </a:rPr>
              <a:t>8.</a:t>
            </a:r>
            <a:r>
              <a:rPr lang="ru-RU" sz="3000" b="1" dirty="0">
                <a:latin typeface="Times New Roman"/>
                <a:ea typeface="Times New Roman"/>
              </a:rPr>
              <a:t> Разработайте самостоятельные задания для каждый темы (</a:t>
            </a:r>
            <a:r>
              <a:rPr lang="ru-RU" sz="3000" b="1" dirty="0" err="1">
                <a:latin typeface="Times New Roman"/>
                <a:ea typeface="Times New Roman"/>
              </a:rPr>
              <a:t>подтемы</a:t>
            </a:r>
            <a:r>
              <a:rPr lang="ru-RU" sz="3000" b="1" dirty="0">
                <a:latin typeface="Times New Roman"/>
                <a:ea typeface="Times New Roman"/>
              </a:rPr>
              <a:t>) урока. Подумайте над системой оценивания: как и за что будет ставиться отметка.</a:t>
            </a:r>
            <a:endParaRPr lang="ru-RU" sz="3000" b="1" dirty="0"/>
          </a:p>
          <a:p>
            <a:pPr marL="0" indent="0">
              <a:buNone/>
            </a:pPr>
            <a:r>
              <a:rPr lang="ru-RU" sz="30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9.</a:t>
            </a:r>
            <a:r>
              <a:rPr lang="ru-RU" sz="3000" b="1" dirty="0" smtClean="0">
                <a:latin typeface="Times New Roman"/>
                <a:ea typeface="Times New Roman"/>
              </a:rPr>
              <a:t>  Распределите время урока. Учитывайте, что длительность непрерывной работы за компьютером должна быть не более 30 минут. </a:t>
            </a:r>
            <a:endParaRPr lang="ru-RU" sz="3000" b="1" dirty="0" smtClean="0"/>
          </a:p>
          <a:p>
            <a:pPr marL="0" indent="0" algn="just">
              <a:spcAft>
                <a:spcPts val="1500"/>
              </a:spcAft>
              <a:buNone/>
            </a:pPr>
            <a:endParaRPr lang="ru-RU" sz="3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4467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разработки дистанционного урока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Aft>
                <a:spcPts val="1500"/>
              </a:spcAft>
              <a:buNone/>
            </a:pPr>
            <a:r>
              <a:rPr lang="ru-RU" sz="3000" b="1" dirty="0">
                <a:solidFill>
                  <a:srgbClr val="FF0000"/>
                </a:solidFill>
                <a:latin typeface="Times New Roman"/>
                <a:ea typeface="Times New Roman"/>
              </a:rPr>
              <a:t>10.</a:t>
            </a:r>
            <a:r>
              <a:rPr lang="ru-RU" sz="3000" b="1" dirty="0">
                <a:latin typeface="Times New Roman"/>
                <a:ea typeface="Times New Roman"/>
              </a:rPr>
              <a:t> Подробно распишите ход занятия. При необходимости подготовьте инструкцию по выполнению заданий для учеников.</a:t>
            </a:r>
            <a:endParaRPr lang="ru-RU" sz="3000" b="1" dirty="0"/>
          </a:p>
          <a:p>
            <a:pPr marL="0" indent="0" algn="just">
              <a:spcAft>
                <a:spcPts val="1500"/>
              </a:spcAft>
              <a:buNone/>
            </a:pPr>
            <a:r>
              <a:rPr lang="ru-RU" sz="3000" b="1" dirty="0">
                <a:solidFill>
                  <a:srgbClr val="FF0000"/>
                </a:solidFill>
                <a:latin typeface="Times New Roman"/>
                <a:ea typeface="Times New Roman"/>
              </a:rPr>
              <a:t>11.</a:t>
            </a:r>
            <a:r>
              <a:rPr lang="ru-RU" sz="3000" b="1" dirty="0">
                <a:latin typeface="Times New Roman"/>
                <a:ea typeface="Times New Roman"/>
              </a:rPr>
              <a:t> После проведения урока необходимо проанализировать его. Что удалось/не удалось достичь из задуманного? С какими сложностями столкнулись? Обязательно получите обратную связь от учеников.</a:t>
            </a:r>
            <a:endParaRPr lang="ru-RU" sz="3000" b="1" dirty="0"/>
          </a:p>
          <a:p>
            <a:pPr marL="0" indent="0" algn="just">
              <a:spcAft>
                <a:spcPts val="1500"/>
              </a:spcAft>
              <a:buNone/>
            </a:pPr>
            <a:endParaRPr lang="ru-RU" sz="3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2867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Технологическая карта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 урока.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Инструкция.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занятия (содержит действующие ссылки).</a:t>
            </a:r>
          </a:p>
          <a:p>
            <a:r>
              <a:rPr lang="ru-RU" b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Комментарий обратной связи.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35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279</TotalTime>
  <Words>183</Words>
  <Application>Microsoft Office PowerPoint</Application>
  <PresentationFormat>Экран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Формирование цифровой дидактики учителя</vt:lpstr>
      <vt:lpstr>Цифровая дидактика</vt:lpstr>
      <vt:lpstr>Дидактические принципы цифрового образовательного процесса </vt:lpstr>
      <vt:lpstr>Дидактические принципы цифрового образовательного процесса </vt:lpstr>
      <vt:lpstr>Алгоритм разработки дистанционного урока</vt:lpstr>
      <vt:lpstr>Алгоритм разработки дистанционного урока</vt:lpstr>
      <vt:lpstr>Алгоритм разработки дистанционного урока</vt:lpstr>
      <vt:lpstr>Алгоритм разработки дистанционного урока</vt:lpstr>
      <vt:lpstr>Технологическая карта</vt:lpstr>
      <vt:lpstr>Материалы для обучающихся (СГО)</vt:lpstr>
      <vt:lpstr>Требования к дистанционному уроку</vt:lpstr>
      <vt:lpstr> Структура дистанционного урока  </vt:lpstr>
      <vt:lpstr> Проводим онлайн-уроки эффективно: 4 правила  </vt:lpstr>
      <vt:lpstr> Сложности, с которыми   можно столкнуться   </vt:lpstr>
      <vt:lpstr> Чего стоит избегать?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проведения уроков в режиме  дистанционного обучения</dc:title>
  <dc:creator>1</dc:creator>
  <cp:lastModifiedBy>user</cp:lastModifiedBy>
  <cp:revision>33</cp:revision>
  <dcterms:created xsi:type="dcterms:W3CDTF">2020-05-27T18:21:36Z</dcterms:created>
  <dcterms:modified xsi:type="dcterms:W3CDTF">2021-03-23T03:37:04Z</dcterms:modified>
</cp:coreProperties>
</file>